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"/>
        <a:ea typeface="Avenir Next"/>
        <a:cs typeface="Avenir Next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5E524C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D9DEE7"/>
          </a:solidFill>
        </a:fill>
      </a:tcStyle>
    </a:wholeTbl>
    <a:band2H>
      <a:tcTxStyle b="def" i="def"/>
      <a:tcStyle>
        <a:tcBdr/>
        <a:fill>
          <a:solidFill>
            <a:srgbClr val="EDEFF4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381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381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5E524C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D9DDD0"/>
          </a:solidFill>
        </a:fill>
      </a:tcStyle>
    </a:wholeTbl>
    <a:band2H>
      <a:tcTxStyle b="def" i="def"/>
      <a:tcStyle>
        <a:tcBdr/>
        <a:fill>
          <a:solidFill>
            <a:srgbClr val="EDEFE9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381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381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5E524C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E6D3D0"/>
          </a:solidFill>
        </a:fill>
      </a:tcStyle>
    </a:wholeTbl>
    <a:band2H>
      <a:tcTxStyle b="def" i="def"/>
      <a:tcStyle>
        <a:tcBdr/>
        <a:fill>
          <a:solidFill>
            <a:srgbClr val="F3EAE9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381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381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5E52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8"/>
          </a:solidFill>
        </a:fill>
      </a:tcStyle>
    </a:wholeTbl>
    <a:band2H>
      <a:tcTxStyle b="def" i="def"/>
      <a:tcStyle>
        <a:tcBdr/>
        <a:fill>
          <a:solidFill>
            <a:srgbClr val="12455E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24C"/>
              </a:solidFill>
              <a:prstDash val="solid"/>
              <a:round/>
            </a:ln>
          </a:top>
          <a:bottom>
            <a:ln w="254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2455E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24C"/>
              </a:solidFill>
              <a:prstDash val="solid"/>
              <a:round/>
            </a:ln>
          </a:top>
          <a:bottom>
            <a:ln w="254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5E524C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D1CFCE"/>
          </a:solidFill>
        </a:fill>
      </a:tcStyle>
    </a:wholeTbl>
    <a:band2H>
      <a:tcTxStyle b="def" i="def"/>
      <a:tcStyle>
        <a:tcBdr/>
        <a:fill>
          <a:solidFill>
            <a:srgbClr val="E9E9E8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5E524C"/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38100" cap="flat">
              <a:solidFill>
                <a:srgbClr val="12455E"/>
              </a:solidFill>
              <a:prstDash val="solid"/>
              <a:round/>
            </a:ln>
          </a:top>
          <a:bottom>
            <a:ln w="127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5E524C"/>
          </a:solidFill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12455E"/>
      </a:tcTxStyle>
      <a:tcStyle>
        <a:tcBdr>
          <a:left>
            <a:ln w="12700" cap="flat">
              <a:solidFill>
                <a:srgbClr val="12455E"/>
              </a:solidFill>
              <a:prstDash val="solid"/>
              <a:round/>
            </a:ln>
          </a:left>
          <a:right>
            <a:ln w="12700" cap="flat">
              <a:solidFill>
                <a:srgbClr val="12455E"/>
              </a:solidFill>
              <a:prstDash val="solid"/>
              <a:round/>
            </a:ln>
          </a:right>
          <a:top>
            <a:ln w="12700" cap="flat">
              <a:solidFill>
                <a:srgbClr val="12455E"/>
              </a:solidFill>
              <a:prstDash val="solid"/>
              <a:round/>
            </a:ln>
          </a:top>
          <a:bottom>
            <a:ln w="38100" cap="flat">
              <a:solidFill>
                <a:srgbClr val="12455E"/>
              </a:solidFill>
              <a:prstDash val="solid"/>
              <a:round/>
            </a:ln>
          </a:bottom>
          <a:insideH>
            <a:ln w="12700" cap="flat">
              <a:solidFill>
                <a:srgbClr val="12455E"/>
              </a:solidFill>
              <a:prstDash val="solid"/>
              <a:round/>
            </a:ln>
          </a:insideH>
          <a:insideV>
            <a:ln w="12700" cap="flat">
              <a:solidFill>
                <a:srgbClr val="12455E"/>
              </a:solidFill>
              <a:prstDash val="solid"/>
              <a:round/>
            </a:ln>
          </a:insideV>
        </a:tcBdr>
        <a:fill>
          <a:solidFill>
            <a:srgbClr val="5E524C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5E524C"/>
      </a:tcTxStyle>
      <a:tcStyle>
        <a:tcBdr>
          <a:left>
            <a:ln w="12700" cap="flat">
              <a:solidFill>
                <a:srgbClr val="5E524C"/>
              </a:solidFill>
              <a:prstDash val="solid"/>
              <a:round/>
            </a:ln>
          </a:left>
          <a:right>
            <a:ln w="12700" cap="flat">
              <a:solidFill>
                <a:srgbClr val="5E524C"/>
              </a:solidFill>
              <a:prstDash val="solid"/>
              <a:round/>
            </a:ln>
          </a:right>
          <a:top>
            <a:ln w="12700" cap="flat">
              <a:solidFill>
                <a:srgbClr val="5E524C"/>
              </a:solidFill>
              <a:prstDash val="solid"/>
              <a:round/>
            </a:ln>
          </a:top>
          <a:bottom>
            <a:ln w="127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solidFill>
                <a:srgbClr val="5E524C"/>
              </a:solidFill>
              <a:prstDash val="solid"/>
              <a:round/>
            </a:ln>
          </a:insideH>
          <a:insideV>
            <a:ln w="12700" cap="flat">
              <a:solidFill>
                <a:srgbClr val="5E524C"/>
              </a:solidFill>
              <a:prstDash val="solid"/>
              <a:round/>
            </a:ln>
          </a:insideV>
        </a:tcBdr>
        <a:fill>
          <a:solidFill>
            <a:srgbClr val="5E524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5E524C"/>
              </a:solidFill>
              <a:prstDash val="solid"/>
              <a:round/>
            </a:ln>
          </a:left>
          <a:right>
            <a:ln w="12700" cap="flat">
              <a:solidFill>
                <a:srgbClr val="5E524C"/>
              </a:solidFill>
              <a:prstDash val="solid"/>
              <a:round/>
            </a:ln>
          </a:right>
          <a:top>
            <a:ln w="12700" cap="flat">
              <a:solidFill>
                <a:srgbClr val="5E524C"/>
              </a:solidFill>
              <a:prstDash val="solid"/>
              <a:round/>
            </a:ln>
          </a:top>
          <a:bottom>
            <a:ln w="127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solidFill>
                <a:srgbClr val="5E524C"/>
              </a:solidFill>
              <a:prstDash val="solid"/>
              <a:round/>
            </a:ln>
          </a:insideH>
          <a:insideV>
            <a:ln w="12700" cap="flat">
              <a:solidFill>
                <a:srgbClr val="5E524C"/>
              </a:solidFill>
              <a:prstDash val="solid"/>
              <a:round/>
            </a:ln>
          </a:insideV>
        </a:tcBdr>
        <a:fill>
          <a:solidFill>
            <a:srgbClr val="5E524C">
              <a:alpha val="20000"/>
            </a:srgbClr>
          </a:solidFill>
        </a:fill>
      </a:tcStyle>
    </a:firstCol>
    <a:lastRow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5E524C"/>
              </a:solidFill>
              <a:prstDash val="solid"/>
              <a:round/>
            </a:ln>
          </a:left>
          <a:right>
            <a:ln w="12700" cap="flat">
              <a:solidFill>
                <a:srgbClr val="5E524C"/>
              </a:solidFill>
              <a:prstDash val="solid"/>
              <a:round/>
            </a:ln>
          </a:right>
          <a:top>
            <a:ln w="50800" cap="flat">
              <a:solidFill>
                <a:srgbClr val="5E524C"/>
              </a:solidFill>
              <a:prstDash val="solid"/>
              <a:round/>
            </a:ln>
          </a:top>
          <a:bottom>
            <a:ln w="127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solidFill>
                <a:srgbClr val="5E524C"/>
              </a:solidFill>
              <a:prstDash val="solid"/>
              <a:round/>
            </a:ln>
          </a:insideH>
          <a:insideV>
            <a:ln w="12700" cap="flat">
              <a:solidFill>
                <a:srgbClr val="5E524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"/>
          <a:ea typeface="Avenir Next"/>
          <a:cs typeface="Avenir Next"/>
        </a:font>
        <a:srgbClr val="5E524C"/>
      </a:tcTxStyle>
      <a:tcStyle>
        <a:tcBdr>
          <a:left>
            <a:ln w="12700" cap="flat">
              <a:solidFill>
                <a:srgbClr val="5E524C"/>
              </a:solidFill>
              <a:prstDash val="solid"/>
              <a:round/>
            </a:ln>
          </a:left>
          <a:right>
            <a:ln w="12700" cap="flat">
              <a:solidFill>
                <a:srgbClr val="5E524C"/>
              </a:solidFill>
              <a:prstDash val="solid"/>
              <a:round/>
            </a:ln>
          </a:right>
          <a:top>
            <a:ln w="12700" cap="flat">
              <a:solidFill>
                <a:srgbClr val="5E524C"/>
              </a:solidFill>
              <a:prstDash val="solid"/>
              <a:round/>
            </a:ln>
          </a:top>
          <a:bottom>
            <a:ln w="25400" cap="flat">
              <a:solidFill>
                <a:srgbClr val="5E524C"/>
              </a:solidFill>
              <a:prstDash val="solid"/>
              <a:round/>
            </a:ln>
          </a:bottom>
          <a:insideH>
            <a:ln w="12700" cap="flat">
              <a:solidFill>
                <a:srgbClr val="5E524C"/>
              </a:solidFill>
              <a:prstDash val="solid"/>
              <a:round/>
            </a:ln>
          </a:insideH>
          <a:insideV>
            <a:ln w="12700" cap="flat">
              <a:solidFill>
                <a:srgbClr val="5E524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muito difícil escrever um programa para dirigir um carro.</a:t>
            </a:r>
          </a:p>
          <a:p>
            <a:pPr/>
            <a:r>
              <a:t>—&gt; não sabemos como o nosso cérebro processa as informações e toma as decisões</a:t>
            </a:r>
          </a:p>
          <a:p>
            <a:pPr/>
            <a:r>
              <a:t>—&gt; O programa seria bem complexo</a:t>
            </a:r>
          </a:p>
          <a:p>
            <a:pPr/>
            <a:r>
              <a:t>Escrever um programa para detectar fraudes:</a:t>
            </a:r>
          </a:p>
          <a:p>
            <a:pPr/>
            <a:r>
              <a:t>—&gt; nao existem regras simples e confiáveis</a:t>
            </a:r>
          </a:p>
          <a:p>
            <a:pPr/>
            <a:r>
              <a:t>—&gt; precisa combinar varias regras ‘fracas’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normalização == feature scaling 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halk_line_10x7.png"/>
          <p:cNvPicPr>
            <a:picLocks noChangeAspect="1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sz="quarter" idx="1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Shape 97"/>
          <p:cNvSpPr/>
          <p:nvPr>
            <p:ph type="body" sz="quarter" idx="13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0" cap="none" spc="0" sz="8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indent="-457200">
              <a:spcBef>
                <a:spcPts val="4200"/>
              </a:spcBef>
              <a:buChar char="•"/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indent="-457200">
              <a:spcBef>
                <a:spcPts val="4200"/>
              </a:spcBef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indent="-457200">
              <a:spcBef>
                <a:spcPts val="4200"/>
              </a:spcBef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indent="-457200">
              <a:spcBef>
                <a:spcPts val="4200"/>
              </a:spcBef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b="0" cap="none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650238" y="130948"/>
            <a:ext cx="11704324" cy="2144892"/>
          </a:xfrm>
          <a:prstGeom prst="rect">
            <a:avLst/>
          </a:prstGeom>
        </p:spPr>
        <p:txBody>
          <a:bodyPr lIns="130026" tIns="130026" rIns="130026" bIns="130026" anchor="ctr"/>
          <a:lstStyle>
            <a:lvl1pPr algn="ctr" defTabSz="1300480">
              <a:lnSpc>
                <a:spcPct val="100000"/>
              </a:lnSpc>
              <a:defRPr b="0" cap="none" spc="0" sz="6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xfrm>
            <a:off x="9320107" y="9040149"/>
            <a:ext cx="527025" cy="519275"/>
          </a:xfrm>
          <a:prstGeom prst="rect">
            <a:avLst/>
          </a:prstGeom>
        </p:spPr>
        <p:txBody>
          <a:bodyPr lIns="130026" tIns="130026" rIns="130026" bIns="130026" anchor="ctr"/>
          <a:lstStyle>
            <a:lvl1pPr algn="l" defTabSz="1300480">
              <a:defRPr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0" cap="none" spc="0" sz="8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b="0" cap="none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0" cap="none" spc="0" sz="8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8188" indent="-510988">
              <a:spcBef>
                <a:spcPts val="4200"/>
              </a:spcBef>
              <a:buChar char="•"/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13489" indent="-599089">
              <a:spcBef>
                <a:spcPts val="4200"/>
              </a:spcBef>
              <a:buChar char="➡"/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indent="-457200">
              <a:spcBef>
                <a:spcPts val="4200"/>
              </a:spcBef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indent="-457200">
              <a:spcBef>
                <a:spcPts val="4200"/>
              </a:spcBef>
              <a:defRPr sz="3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b="0" cap="none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halk_line_box_10x7.png"/>
          <p:cNvPicPr>
            <a:picLocks noChangeAspect="1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buChar char="•"/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>
            <a:lvl2pPr marL="889000" indent="-444500">
              <a:buChar char="•"/>
            </a:lvl2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Avenir Next"/>
          <a:ea typeface="Avenir Next"/>
          <a:cs typeface="Avenir Next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977900" marR="0" indent="-5334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➡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riceonomics.com/whats-the-difference-between-data-science-and/" TargetMode="External"/><Relationship Id="rId3" Type="http://schemas.openxmlformats.org/officeDocument/2006/relationships/hyperlink" Target="https://www.analyticsvidhya.com/blog/2015/10/job-comparison-data-scientist-data-engineer-statistician/" TargetMode="External"/><Relationship Id="rId4" Type="http://schemas.openxmlformats.org/officeDocument/2006/relationships/hyperlink" Target="http://blog.revolutionanalytics.com/2013/05/statistics-vs-data-science-vs-bi.html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orporate.canaltech.com.br/noticia/vivo/vivo-cria-nucleo-de-bi-e-big-data-em-departamento-com-120-profissionais-74597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5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continuum.io/downloads#_macosx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sychologicalscience.org/pdf/ps/mind_variables.pdf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300"/>
            </a:pPr>
            <a:r>
              <a:t>Ciencia de Dados</a:t>
            </a:r>
          </a:p>
          <a:p>
            <a:pPr>
              <a:defRPr spc="300"/>
            </a:pPr>
            <a:r>
              <a:t>Uma INTROdução</a:t>
            </a:r>
          </a:p>
        </p:txBody>
      </p:sp>
      <p:sp>
        <p:nvSpPr>
          <p:cNvPr id="157" name="Shape 15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200"/>
            </a:lvl1pPr>
          </a:lstStyle>
          <a:p>
            <a:pPr/>
            <a:r>
              <a:t>Hitoshi nagano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BLAZING THE TRAIL FROM DATA TO</a:t>
            </a:r>
            <a:endParaRPr spc="353"/>
          </a:p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INSIGHT TO ACTION</a:t>
            </a:r>
          </a:p>
        </p:txBody>
      </p:sp>
      <p:pic>
        <p:nvPicPr>
          <p:cNvPr id="183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3301274"/>
            <a:ext cx="10680700" cy="4787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BLAZING THE TRAIL FROM DATA TO</a:t>
            </a:r>
            <a:endParaRPr spc="353"/>
          </a:p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INSIGHT TO ACTION</a:t>
            </a:r>
          </a:p>
        </p:txBody>
      </p:sp>
      <p:pic>
        <p:nvPicPr>
          <p:cNvPr id="186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750" y="2106257"/>
            <a:ext cx="10655300" cy="745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BLAZING THE TRAIL FROM DATA TO</a:t>
            </a:r>
            <a:endParaRPr spc="353"/>
          </a:p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INSIGHT TO ACTION</a:t>
            </a:r>
          </a:p>
        </p:txBody>
      </p:sp>
      <p:pic>
        <p:nvPicPr>
          <p:cNvPr id="189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772" y="2901950"/>
            <a:ext cx="10477501" cy="537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BLAZING THE TRAIL FROM DATA TO</a:t>
            </a:r>
            <a:endParaRPr spc="353"/>
          </a:p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INSIGHT TO ACTION</a:t>
            </a:r>
          </a:p>
        </p:txBody>
      </p:sp>
      <p:pic>
        <p:nvPicPr>
          <p:cNvPr id="192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2401" y="2333109"/>
            <a:ext cx="8977294" cy="7166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BLAZING THE TRAIL FROM DATA TO</a:t>
            </a:r>
            <a:endParaRPr spc="353"/>
          </a:p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INSIGHT TO ACTION</a:t>
            </a:r>
          </a:p>
        </p:txBody>
      </p:sp>
      <p:pic>
        <p:nvPicPr>
          <p:cNvPr id="195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" y="2209800"/>
            <a:ext cx="10756900" cy="675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BLAZING THE TRAIL FROM DATA TO</a:t>
            </a:r>
            <a:endParaRPr spc="353"/>
          </a:p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INSIGHT TO ACTION</a:t>
            </a:r>
          </a:p>
        </p:txBody>
      </p:sp>
      <p:pic>
        <p:nvPicPr>
          <p:cNvPr id="198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050" y="2247900"/>
            <a:ext cx="10426700" cy="668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300"/>
            </a:pPr>
            <a:r>
              <a:t>pergunte aos dados…</a:t>
            </a:r>
          </a:p>
          <a:p>
            <a:pPr>
              <a:defRPr spc="300"/>
            </a:pPr>
            <a:r>
              <a:t>…E/ou a voce mesmo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existe uma definição da questão?</a:t>
            </a:r>
          </a:p>
          <a:p>
            <a:pPr/>
            <a:r>
              <a:t>eu tenho dados suficientes?</a:t>
            </a:r>
          </a:p>
          <a:p>
            <a:pPr/>
            <a:r>
              <a:t>features suficientes para responder a questão?</a:t>
            </a:r>
          </a:p>
          <a:p>
            <a:pPr/>
            <a:r>
              <a:t>existe um padrão?</a:t>
            </a:r>
          </a:p>
          <a:p>
            <a:pPr/>
            <a:r>
              <a:t>a empresa quer essa analise?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300"/>
            </a:pPr>
            <a:r>
              <a:t>Perfil do </a:t>
            </a:r>
          </a:p>
          <a:p>
            <a:pPr>
              <a:defRPr spc="300"/>
            </a:pPr>
            <a:r>
              <a:t>cientista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Cientista de Dados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 marL="1422400" indent="-977900">
              <a:spcBef>
                <a:spcPts val="1500"/>
              </a:spcBef>
              <a:buFont typeface="Avenir Next Medium"/>
              <a:defRPr sz="4000"/>
            </a:pPr>
            <a:r>
              <a:t>estatística + matemática</a:t>
            </a:r>
          </a:p>
          <a:p>
            <a:pPr lvl="1" marL="1422400" indent="-977900">
              <a:spcBef>
                <a:spcPts val="1500"/>
              </a:spcBef>
              <a:buFont typeface="Avenir Next Medium"/>
              <a:defRPr sz="4000"/>
            </a:pPr>
            <a:r>
              <a:t>computação + ferramentas</a:t>
            </a:r>
          </a:p>
          <a:p>
            <a:pPr lvl="1" marL="1422400" indent="-977900">
              <a:spcBef>
                <a:spcPts val="1500"/>
              </a:spcBef>
              <a:buFont typeface="Avenir Next Medium"/>
              <a:defRPr sz="4000"/>
            </a:pPr>
            <a:r>
              <a:t>perspicácia comercial + intuição</a:t>
            </a:r>
            <a:br/>
            <a:r>
              <a:rPr sz="3500"/>
              <a:t>(ex: domain knowledge)</a:t>
            </a:r>
          </a:p>
          <a:p>
            <a:pPr lvl="1" marL="1422400" indent="-977900">
              <a:spcBef>
                <a:spcPts val="1500"/>
              </a:spcBef>
              <a:buFont typeface="Avenir Next Medium"/>
              <a:defRPr sz="4000"/>
            </a:pPr>
            <a:r>
              <a:t>explorador + inquisitivo</a:t>
            </a:r>
          </a:p>
          <a:p>
            <a:pPr lvl="1" marL="1422400" indent="-977900">
              <a:spcBef>
                <a:spcPts val="1500"/>
              </a:spcBef>
              <a:buFont typeface="Avenir Next Medium"/>
              <a:defRPr sz="4000"/>
            </a:pPr>
            <a:r>
              <a:t>arte e estética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Principais conhecimentos</a:t>
            </a:r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xfrm>
            <a:off x="906383" y="2447046"/>
            <a:ext cx="4414351" cy="2220549"/>
          </a:xfrm>
          <a:prstGeom prst="rect">
            <a:avLst/>
          </a:prstGeom>
        </p:spPr>
        <p:txBody>
          <a:bodyPr anchor="t"/>
          <a:lstStyle/>
          <a:p>
            <a:pPr lvl="1" marL="0" indent="228600">
              <a:spcBef>
                <a:spcPts val="1500"/>
              </a:spcBef>
              <a:buSzTx/>
              <a:buNone/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def f(n):</a:t>
            </a:r>
            <a:br/>
            <a:r>
              <a:t>  if n == 1:</a:t>
            </a:r>
            <a:br/>
            <a:r>
              <a:t>    return 1</a:t>
            </a:r>
            <a:br/>
            <a:r>
              <a:t>  else:</a:t>
            </a:r>
            <a:br/>
            <a:r>
              <a:t>    return n*f(n-1)</a:t>
            </a:r>
          </a:p>
        </p:txBody>
      </p:sp>
      <p:pic>
        <p:nvPicPr>
          <p:cNvPr id="210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0644" y="3606484"/>
            <a:ext cx="3573673" cy="1664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50000"/>
              </a:srgbClr>
            </a:outerShdw>
          </a:effectLst>
        </p:spPr>
      </p:pic>
      <p:pic>
        <p:nvPicPr>
          <p:cNvPr id="211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42567" y="2070072"/>
            <a:ext cx="3569828" cy="16216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50000"/>
              </a:srgbClr>
            </a:outerShdw>
          </a:effectLst>
        </p:spPr>
      </p:pic>
      <p:grpSp>
        <p:nvGrpSpPr>
          <p:cNvPr id="214" name="Group 214"/>
          <p:cNvGrpSpPr/>
          <p:nvPr/>
        </p:nvGrpSpPr>
        <p:grpSpPr>
          <a:xfrm>
            <a:off x="5708172" y="7156563"/>
            <a:ext cx="4846150" cy="1949367"/>
            <a:chOff x="0" y="0"/>
            <a:chExt cx="4846149" cy="1949366"/>
          </a:xfrm>
        </p:grpSpPr>
        <p:sp>
          <p:nvSpPr>
            <p:cNvPr id="212" name="Shape 212"/>
            <p:cNvSpPr/>
            <p:nvPr/>
          </p:nvSpPr>
          <p:spPr>
            <a:xfrm>
              <a:off x="215900" y="139700"/>
              <a:ext cx="4414349" cy="120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lvl="1" indent="228600" algn="l">
                <a:spcBef>
                  <a:spcPts val="1500"/>
                </a:spcBef>
                <a:defRPr i="0" sz="29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O que é churn rate?</a:t>
              </a:r>
            </a:p>
            <a:p>
              <a:pPr lvl="1" indent="228600" algn="l">
                <a:spcBef>
                  <a:spcPts val="1500"/>
                </a:spcBef>
                <a:defRPr i="0" sz="29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O que é uma matriz BCG?</a:t>
              </a:r>
            </a:p>
          </p:txBody>
        </p:sp>
        <p:pic>
          <p:nvPicPr>
            <p:cNvPr id="213" name="image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4846151" cy="19493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" name="Shape 215"/>
          <p:cNvSpPr/>
          <p:nvPr/>
        </p:nvSpPr>
        <p:spPr>
          <a:xfrm rot="2205394">
            <a:off x="6011495" y="3607965"/>
            <a:ext cx="3149290" cy="2700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50800">
            <a:solidFill>
              <a:srgbClr val="B5BE82"/>
            </a:solidFill>
            <a:miter lim="400000"/>
          </a:ln>
          <a:effectLst>
            <a:outerShdw sx="100000" sy="100000" kx="0" ky="0" algn="b" rotWithShape="0" blurRad="241300" dist="67151" dir="15060000">
              <a:srgbClr val="3C3C3C">
                <a:alpha val="2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5"/>
      <p:bldP build="whole" bldLvl="1" animBg="1" rev="0" advAuto="0" spid="211" grpId="3"/>
      <p:bldP build="whole" bldLvl="1" animBg="1" rev="0" advAuto="0" spid="208" grpId="6"/>
      <p:bldP build="whole" bldLvl="1" animBg="1" rev="0" advAuto="0" spid="214" grpId="2"/>
      <p:bldP build="whole" bldLvl="1" animBg="1" rev="0" advAuto="0" spid="210" grpId="4"/>
      <p:bldP build="p" bldLvl="5" animBg="1" rev="0" advAuto="0" spid="20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720" y="660724"/>
            <a:ext cx="10121360" cy="8681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data science e big data</a:t>
            </a:r>
          </a:p>
        </p:txBody>
      </p:sp>
      <p:pic>
        <p:nvPicPr>
          <p:cNvPr id="218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482" y="2120656"/>
            <a:ext cx="11421835" cy="6934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linguagens…</a:t>
            </a:r>
          </a:p>
        </p:txBody>
      </p:sp>
      <p:pic>
        <p:nvPicPr>
          <p:cNvPr id="221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8093" y="2146300"/>
            <a:ext cx="7088614" cy="622062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845109" y="8503435"/>
            <a:ext cx="1159281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http://www.kdnuggets.com/2014/08/four-main-languages-analytics-data-mining-data-science.html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300"/>
            </a:pPr>
            <a:r>
              <a:t>outros fatos e piadas </a:t>
            </a:r>
          </a:p>
          <a:p>
            <a:pPr>
              <a:defRPr spc="300"/>
            </a:pPr>
            <a:r>
              <a:t>sobre 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300"/>
            </a:pPr>
            <a:r>
              <a:t>Estatistico versus </a:t>
            </a:r>
          </a:p>
          <a:p>
            <a:pPr>
              <a:defRPr spc="300"/>
            </a:pPr>
            <a:r>
              <a:t>CIENTISTA DE DADOS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http://priceonomics.com/whats-the-difference-between-data-science-and/</a:t>
            </a:r>
          </a:p>
          <a:p>
            <a:pPr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https://www.analyticsvidhya.com/blog/2015/10/job-comparison-data-scientist-data-engineer-statistician/</a:t>
            </a:r>
          </a:p>
          <a:p>
            <a:pPr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http://blog.revolutionanalytics.com/2013/05/statistics-vs-data-science-vs-bi.html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quem aposta no data science? E contrata…</a:t>
            </a:r>
          </a:p>
        </p:txBody>
      </p:sp>
      <p:sp>
        <p:nvSpPr>
          <p:cNvPr id="230" name="Shape 2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start-ups</a:t>
            </a:r>
          </a:p>
          <a:p>
            <a:pPr/>
            <a:r>
              <a:t>consultorias</a:t>
            </a:r>
          </a:p>
          <a:p>
            <a:pPr/>
            <a:r>
              <a:t>telecom, varejo, e-commerce, bancos, governo, farmaceuticas, …</a:t>
            </a:r>
          </a:p>
          <a:p>
            <a:pPr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http://corporate.canaltech.com.br/noticia/vivo/vivo-cria-nucleo-de-bi-e-big-data-em-departamento-com-120-profissionais-74597/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712977" y="7722289"/>
            <a:ext cx="11578845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http://i2.wp.com/ucanalytics.com/blogs/wp-content/uploads/2015/10/R.jpeg?resize=198%2C150</a:t>
            </a:r>
          </a:p>
        </p:txBody>
      </p:sp>
      <p:pic>
        <p:nvPicPr>
          <p:cNvPr id="233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316" y="590850"/>
            <a:ext cx="9350167" cy="6990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300"/>
            </a:pPr>
            <a:r>
              <a:t>INtrodução a</a:t>
            </a:r>
          </a:p>
          <a:p>
            <a:pPr>
              <a:defRPr spc="300"/>
            </a:pP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Classificação E regressão</a:t>
            </a:r>
          </a:p>
        </p:txBody>
      </p:sp>
      <p:sp>
        <p:nvSpPr>
          <p:cNvPr id="238" name="Shape 238"/>
          <p:cNvSpPr/>
          <p:nvPr/>
        </p:nvSpPr>
        <p:spPr>
          <a:xfrm>
            <a:off x="766218" y="4079376"/>
            <a:ext cx="2167027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Problemas</a:t>
            </a:r>
          </a:p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em </a:t>
            </a:r>
          </a:p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Machine </a:t>
            </a:r>
          </a:p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Learning</a:t>
            </a:r>
          </a:p>
        </p:txBody>
      </p:sp>
      <p:sp>
        <p:nvSpPr>
          <p:cNvPr id="239" name="Shape 239"/>
          <p:cNvSpPr/>
          <p:nvPr/>
        </p:nvSpPr>
        <p:spPr>
          <a:xfrm rot="19781396">
            <a:off x="3270560" y="3963566"/>
            <a:ext cx="1516837" cy="898844"/>
          </a:xfrm>
          <a:prstGeom prst="rightArrow">
            <a:avLst>
              <a:gd name="adj1" fmla="val 32000"/>
              <a:gd name="adj2" fmla="val 9042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4676618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0" name="Shape 240"/>
          <p:cNvSpPr/>
          <p:nvPr/>
        </p:nvSpPr>
        <p:spPr>
          <a:xfrm rot="1058383">
            <a:off x="3486965" y="5756621"/>
            <a:ext cx="1516836" cy="898844"/>
          </a:xfrm>
          <a:prstGeom prst="rightArrow">
            <a:avLst>
              <a:gd name="adj1" fmla="val 32000"/>
              <a:gd name="adj2" fmla="val 90427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4676618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5094602" y="3557328"/>
            <a:ext cx="24202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classificação</a:t>
            </a:r>
          </a:p>
        </p:txBody>
      </p:sp>
      <p:sp>
        <p:nvSpPr>
          <p:cNvPr id="242" name="Shape 242"/>
          <p:cNvSpPr/>
          <p:nvPr/>
        </p:nvSpPr>
        <p:spPr>
          <a:xfrm>
            <a:off x="5343928" y="6355112"/>
            <a:ext cx="192156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regressão</a:t>
            </a:r>
          </a:p>
        </p:txBody>
      </p:sp>
      <p:sp>
        <p:nvSpPr>
          <p:cNvPr id="243" name="Shape 243"/>
          <p:cNvSpPr/>
          <p:nvPr/>
        </p:nvSpPr>
        <p:spPr>
          <a:xfrm rot="19781396">
            <a:off x="7672251" y="3048437"/>
            <a:ext cx="1277672" cy="697048"/>
          </a:xfrm>
          <a:prstGeom prst="rightArrow">
            <a:avLst>
              <a:gd name="adj1" fmla="val 32000"/>
              <a:gd name="adj2" fmla="val 116606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4676618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4" name="Shape 244"/>
          <p:cNvSpPr/>
          <p:nvPr/>
        </p:nvSpPr>
        <p:spPr>
          <a:xfrm rot="1705129">
            <a:off x="7670648" y="4175586"/>
            <a:ext cx="1277671" cy="697048"/>
          </a:xfrm>
          <a:prstGeom prst="rightArrow">
            <a:avLst>
              <a:gd name="adj1" fmla="val 32000"/>
              <a:gd name="adj2" fmla="val 116606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4676618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9083453" y="2552599"/>
            <a:ext cx="294406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supervisionado</a:t>
            </a:r>
          </a:p>
        </p:txBody>
      </p:sp>
      <p:sp>
        <p:nvSpPr>
          <p:cNvPr id="246" name="Shape 246"/>
          <p:cNvSpPr/>
          <p:nvPr/>
        </p:nvSpPr>
        <p:spPr>
          <a:xfrm>
            <a:off x="9083453" y="4133849"/>
            <a:ext cx="294406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não</a:t>
            </a:r>
          </a:p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supervisionado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Regressão ou classificação?</a:t>
            </a:r>
          </a:p>
        </p:txBody>
      </p:sp>
      <p:pic>
        <p:nvPicPr>
          <p:cNvPr id="24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3633" y="2817959"/>
            <a:ext cx="10041581" cy="4904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Regressão ou classificação?</a:t>
            </a:r>
          </a:p>
        </p:txBody>
      </p:sp>
      <p:pic>
        <p:nvPicPr>
          <p:cNvPr id="252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4050" y="3321050"/>
            <a:ext cx="9156700" cy="453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515" y="1094033"/>
            <a:ext cx="10423769" cy="7807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300"/>
            </a:pPr>
            <a:r>
              <a:t>Supervisionada ou </a:t>
            </a:r>
          </a:p>
          <a:p>
            <a:pPr>
              <a:defRPr spc="300"/>
            </a:pPr>
            <a:r>
              <a:t>não-supervisionada?</a:t>
            </a:r>
          </a:p>
        </p:txBody>
      </p:sp>
      <p:pic>
        <p:nvPicPr>
          <p:cNvPr id="255" name="image19.png"/>
          <p:cNvPicPr>
            <a:picLocks noChangeAspect="1"/>
          </p:cNvPicPr>
          <p:nvPr/>
        </p:nvPicPr>
        <p:blipFill>
          <a:blip r:embed="rId2">
            <a:extLst/>
          </a:blip>
          <a:srcRect l="0" t="0" r="50122" b="0"/>
          <a:stretch>
            <a:fillRect/>
          </a:stretch>
        </p:blipFill>
        <p:spPr>
          <a:xfrm>
            <a:off x="953737" y="2772197"/>
            <a:ext cx="5497330" cy="563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8684" y="4773907"/>
            <a:ext cx="2907562" cy="162823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7668430" y="2186841"/>
            <a:ext cx="2750821" cy="703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0000">
                <a:solidFill>
                  <a:schemeClr val="accent6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300"/>
            </a:pPr>
            <a:r>
              <a:t>Supervisionada ou </a:t>
            </a:r>
          </a:p>
          <a:p>
            <a:pPr>
              <a:defRPr spc="300"/>
            </a:pPr>
            <a:r>
              <a:t>não-supervisionada?</a:t>
            </a:r>
          </a:p>
        </p:txBody>
      </p:sp>
      <p:pic>
        <p:nvPicPr>
          <p:cNvPr id="260" name="image19.png"/>
          <p:cNvPicPr>
            <a:picLocks noChangeAspect="1"/>
          </p:cNvPicPr>
          <p:nvPr/>
        </p:nvPicPr>
        <p:blipFill>
          <a:blip r:embed="rId2">
            <a:extLst/>
          </a:blip>
          <a:srcRect l="49787" t="0" r="334" b="0"/>
          <a:stretch>
            <a:fillRect/>
          </a:stretch>
        </p:blipFill>
        <p:spPr>
          <a:xfrm>
            <a:off x="953737" y="2772197"/>
            <a:ext cx="5497332" cy="563160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930499" y="4241800"/>
            <a:ext cx="1543991" cy="192500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47E3E5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62" name="image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6000" y="4178300"/>
            <a:ext cx="2100157" cy="23816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8080667" y="2070125"/>
            <a:ext cx="2750821" cy="703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0000">
                <a:solidFill>
                  <a:schemeClr val="accent6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5867929" y="2081545"/>
            <a:ext cx="5498592" cy="3198784"/>
          </a:xfrm>
          <a:prstGeom prst="roundRect">
            <a:avLst>
              <a:gd name="adj" fmla="val 1211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Etapas da análise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480316" y="7860158"/>
            <a:ext cx="2098045" cy="1234298"/>
            <a:chOff x="0" y="0"/>
            <a:chExt cx="2098043" cy="1234297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2098044" cy="1234298"/>
            </a:xfrm>
            <a:prstGeom prst="roundRect">
              <a:avLst>
                <a:gd name="adj" fmla="val 17833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68" name="Shape 268"/>
            <p:cNvSpPr/>
            <p:nvPr/>
          </p:nvSpPr>
          <p:spPr>
            <a:xfrm>
              <a:off x="64468" y="305998"/>
              <a:ext cx="1969107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carregar</a:t>
              </a:r>
            </a:p>
          </p:txBody>
        </p:sp>
      </p:grpSp>
      <p:grpSp>
        <p:nvGrpSpPr>
          <p:cNvPr id="272" name="Group 272"/>
          <p:cNvGrpSpPr/>
          <p:nvPr/>
        </p:nvGrpSpPr>
        <p:grpSpPr>
          <a:xfrm>
            <a:off x="2241862" y="6588782"/>
            <a:ext cx="2098044" cy="1234298"/>
            <a:chOff x="0" y="0"/>
            <a:chExt cx="2098042" cy="1234297"/>
          </a:xfrm>
        </p:grpSpPr>
        <p:sp>
          <p:nvSpPr>
            <p:cNvPr id="270" name="Shape 270"/>
            <p:cNvSpPr/>
            <p:nvPr/>
          </p:nvSpPr>
          <p:spPr>
            <a:xfrm>
              <a:off x="0" y="0"/>
              <a:ext cx="2098043" cy="1234298"/>
            </a:xfrm>
            <a:prstGeom prst="roundRect">
              <a:avLst>
                <a:gd name="adj" fmla="val 17833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64468" y="305998"/>
              <a:ext cx="1969106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limpar</a:t>
              </a:r>
            </a:p>
          </p:txBody>
        </p:sp>
      </p:grpSp>
      <p:sp>
        <p:nvSpPr>
          <p:cNvPr id="273" name="Shape 273"/>
          <p:cNvSpPr/>
          <p:nvPr/>
        </p:nvSpPr>
        <p:spPr>
          <a:xfrm>
            <a:off x="4649011" y="6774129"/>
            <a:ext cx="33735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•"/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eliminar outliers</a:t>
            </a:r>
          </a:p>
          <a:p>
            <a:pPr marL="228600" indent="-228600" algn="l">
              <a:buSzPct val="100000"/>
              <a:buChar char="•"/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eliminar as não-features</a:t>
            </a:r>
          </a:p>
        </p:txBody>
      </p:sp>
      <p:grpSp>
        <p:nvGrpSpPr>
          <p:cNvPr id="276" name="Group 276"/>
          <p:cNvGrpSpPr/>
          <p:nvPr/>
        </p:nvGrpSpPr>
        <p:grpSpPr>
          <a:xfrm>
            <a:off x="3896183" y="5317406"/>
            <a:ext cx="2098044" cy="1234298"/>
            <a:chOff x="0" y="0"/>
            <a:chExt cx="2098043" cy="1234297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098044" cy="1234298"/>
            </a:xfrm>
            <a:prstGeom prst="roundRect">
              <a:avLst>
                <a:gd name="adj" fmla="val 17833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75" name="Shape 275"/>
            <p:cNvSpPr/>
            <p:nvPr/>
          </p:nvSpPr>
          <p:spPr>
            <a:xfrm>
              <a:off x="64468" y="305998"/>
              <a:ext cx="1969107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explorar</a:t>
              </a:r>
            </a:p>
          </p:txBody>
        </p:sp>
      </p:grpSp>
      <p:grpSp>
        <p:nvGrpSpPr>
          <p:cNvPr id="279" name="Group 279"/>
          <p:cNvGrpSpPr/>
          <p:nvPr/>
        </p:nvGrpSpPr>
        <p:grpSpPr>
          <a:xfrm>
            <a:off x="10438165" y="8476550"/>
            <a:ext cx="1894963" cy="482602"/>
            <a:chOff x="0" y="0"/>
            <a:chExt cx="1894962" cy="482601"/>
          </a:xfrm>
        </p:grpSpPr>
        <p:sp>
          <p:nvSpPr>
            <p:cNvPr id="277" name="Shape 277"/>
            <p:cNvSpPr/>
            <p:nvPr/>
          </p:nvSpPr>
          <p:spPr>
            <a:xfrm>
              <a:off x="0" y="0"/>
              <a:ext cx="1894963" cy="482602"/>
            </a:xfrm>
            <a:prstGeom prst="roundRect">
              <a:avLst>
                <a:gd name="adj" fmla="val 32117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16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>
              <a:off x="45397" y="50800"/>
              <a:ext cx="180416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16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novas features</a:t>
              </a:r>
            </a:p>
          </p:txBody>
        </p:sp>
      </p:grpSp>
      <p:grpSp>
        <p:nvGrpSpPr>
          <p:cNvPr id="282" name="Group 282"/>
          <p:cNvGrpSpPr/>
          <p:nvPr/>
        </p:nvGrpSpPr>
        <p:grpSpPr>
          <a:xfrm>
            <a:off x="6117263" y="4231378"/>
            <a:ext cx="1599377" cy="863602"/>
            <a:chOff x="0" y="0"/>
            <a:chExt cx="1599376" cy="863600"/>
          </a:xfrm>
        </p:grpSpPr>
        <p:sp>
          <p:nvSpPr>
            <p:cNvPr id="280" name="Shape 280"/>
            <p:cNvSpPr/>
            <p:nvPr/>
          </p:nvSpPr>
          <p:spPr>
            <a:xfrm>
              <a:off x="0" y="0"/>
              <a:ext cx="1599377" cy="863601"/>
            </a:xfrm>
            <a:prstGeom prst="roundRect">
              <a:avLst>
                <a:gd name="adj" fmla="val 17948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45397" y="38100"/>
              <a:ext cx="1508582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selecionar features</a:t>
              </a:r>
            </a:p>
          </p:txBody>
        </p:sp>
      </p:grpSp>
      <p:grpSp>
        <p:nvGrpSpPr>
          <p:cNvPr id="285" name="Group 285"/>
          <p:cNvGrpSpPr/>
          <p:nvPr/>
        </p:nvGrpSpPr>
        <p:grpSpPr>
          <a:xfrm>
            <a:off x="7817536" y="4231378"/>
            <a:ext cx="1599378" cy="863602"/>
            <a:chOff x="0" y="0"/>
            <a:chExt cx="1599376" cy="863600"/>
          </a:xfrm>
        </p:grpSpPr>
        <p:sp>
          <p:nvSpPr>
            <p:cNvPr id="283" name="Shape 283"/>
            <p:cNvSpPr/>
            <p:nvPr/>
          </p:nvSpPr>
          <p:spPr>
            <a:xfrm>
              <a:off x="0" y="0"/>
              <a:ext cx="1599377" cy="863601"/>
            </a:xfrm>
            <a:prstGeom prst="roundRect">
              <a:avLst>
                <a:gd name="adj" fmla="val 17948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84" name="Shape 284"/>
            <p:cNvSpPr/>
            <p:nvPr/>
          </p:nvSpPr>
          <p:spPr>
            <a:xfrm>
              <a:off x="45398" y="38100"/>
              <a:ext cx="1508581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criar</a:t>
              </a:r>
            </a:p>
            <a:p>
              <a: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features</a:t>
              </a:r>
            </a:p>
          </p:txBody>
        </p:sp>
      </p:grpSp>
      <p:grpSp>
        <p:nvGrpSpPr>
          <p:cNvPr id="288" name="Group 288"/>
          <p:cNvGrpSpPr/>
          <p:nvPr/>
        </p:nvGrpSpPr>
        <p:grpSpPr>
          <a:xfrm>
            <a:off x="9517811" y="4231378"/>
            <a:ext cx="1599378" cy="863602"/>
            <a:chOff x="0" y="0"/>
            <a:chExt cx="1599376" cy="863600"/>
          </a:xfrm>
        </p:grpSpPr>
        <p:sp>
          <p:nvSpPr>
            <p:cNvPr id="286" name="Shape 286"/>
            <p:cNvSpPr/>
            <p:nvPr/>
          </p:nvSpPr>
          <p:spPr>
            <a:xfrm>
              <a:off x="0" y="0"/>
              <a:ext cx="1599377" cy="863601"/>
            </a:xfrm>
            <a:prstGeom prst="roundRect">
              <a:avLst>
                <a:gd name="adj" fmla="val 17948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45398" y="38100"/>
              <a:ext cx="1508581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definir</a:t>
              </a:r>
            </a:p>
            <a:p>
              <a: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parâmetros</a:t>
              </a:r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6530633" y="2433090"/>
            <a:ext cx="3866827" cy="863602"/>
            <a:chOff x="0" y="0"/>
            <a:chExt cx="3866825" cy="863600"/>
          </a:xfrm>
        </p:grpSpPr>
        <p:sp>
          <p:nvSpPr>
            <p:cNvPr id="289" name="Shape 289"/>
            <p:cNvSpPr/>
            <p:nvPr/>
          </p:nvSpPr>
          <p:spPr>
            <a:xfrm>
              <a:off x="0" y="0"/>
              <a:ext cx="3866826" cy="863601"/>
            </a:xfrm>
            <a:prstGeom prst="roundRect">
              <a:avLst>
                <a:gd name="adj" fmla="val 17948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45398" y="209550"/>
              <a:ext cx="377603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2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validar algoritmos</a:t>
              </a:r>
            </a:p>
          </p:txBody>
        </p:sp>
      </p:grpSp>
      <p:sp>
        <p:nvSpPr>
          <p:cNvPr id="292" name="Shape 292"/>
          <p:cNvSpPr/>
          <p:nvPr/>
        </p:nvSpPr>
        <p:spPr>
          <a:xfrm flipV="1">
            <a:off x="6949667" y="3297051"/>
            <a:ext cx="754299" cy="754299"/>
          </a:xfrm>
          <a:prstGeom prst="line">
            <a:avLst/>
          </a:prstGeom>
          <a:ln w="38100">
            <a:solidFill>
              <a:srgbClr val="575451">
                <a:alpha val="90000"/>
              </a:srgbClr>
            </a:solidFill>
            <a:miter lim="400000"/>
            <a:tail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Shape 293"/>
          <p:cNvSpPr/>
          <p:nvPr/>
        </p:nvSpPr>
        <p:spPr>
          <a:xfrm flipH="1" flipV="1">
            <a:off x="9488692" y="3297051"/>
            <a:ext cx="754299" cy="754299"/>
          </a:xfrm>
          <a:prstGeom prst="line">
            <a:avLst/>
          </a:prstGeom>
          <a:ln w="38100">
            <a:solidFill>
              <a:srgbClr val="575451">
                <a:alpha val="90000"/>
              </a:srgbClr>
            </a:solidFill>
            <a:miter lim="400000"/>
            <a:tail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4" name="Shape 294"/>
          <p:cNvSpPr/>
          <p:nvPr/>
        </p:nvSpPr>
        <p:spPr>
          <a:xfrm flipV="1">
            <a:off x="8464046" y="3468515"/>
            <a:ext cx="2" cy="590944"/>
          </a:xfrm>
          <a:prstGeom prst="line">
            <a:avLst/>
          </a:prstGeom>
          <a:ln w="38100">
            <a:solidFill>
              <a:srgbClr val="575451">
                <a:alpha val="90000"/>
              </a:srgbClr>
            </a:solidFill>
            <a:miter lim="400000"/>
            <a:tail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 flipV="1">
            <a:off x="8770402" y="3468611"/>
            <a:ext cx="2" cy="590944"/>
          </a:xfrm>
          <a:prstGeom prst="line">
            <a:avLst/>
          </a:prstGeom>
          <a:ln w="38100">
            <a:solidFill>
              <a:srgbClr val="575451">
                <a:alpha val="90000"/>
              </a:srgbClr>
            </a:solidFill>
            <a:miter lim="400000"/>
            <a:head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Shape 296"/>
          <p:cNvSpPr/>
          <p:nvPr/>
        </p:nvSpPr>
        <p:spPr>
          <a:xfrm flipH="1" flipV="1">
            <a:off x="9795048" y="3310521"/>
            <a:ext cx="754299" cy="754300"/>
          </a:xfrm>
          <a:prstGeom prst="line">
            <a:avLst/>
          </a:prstGeom>
          <a:ln w="38100">
            <a:solidFill>
              <a:srgbClr val="575451">
                <a:alpha val="90000"/>
              </a:srgbClr>
            </a:solidFill>
            <a:miter lim="400000"/>
            <a:head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7" name="Shape 297"/>
          <p:cNvSpPr/>
          <p:nvPr/>
        </p:nvSpPr>
        <p:spPr>
          <a:xfrm>
            <a:off x="6165470" y="5693254"/>
            <a:ext cx="288628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 algn="l">
              <a:buSzPct val="100000"/>
              <a:buChar char="•"/>
              <a:defRPr sz="2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checar distribuições</a:t>
            </a:r>
          </a:p>
        </p:txBody>
      </p:sp>
      <p:sp>
        <p:nvSpPr>
          <p:cNvPr id="298" name="Shape 298"/>
          <p:cNvSpPr/>
          <p:nvPr/>
        </p:nvSpPr>
        <p:spPr>
          <a:xfrm rot="19249446">
            <a:off x="2054242" y="7239993"/>
            <a:ext cx="716288" cy="973483"/>
          </a:xfrm>
          <a:prstGeom prst="rightArrow">
            <a:avLst>
              <a:gd name="adj1" fmla="val 43654"/>
              <a:gd name="adj2" fmla="val 6297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4862375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99" name="Shape 299"/>
          <p:cNvSpPr/>
          <p:nvPr/>
        </p:nvSpPr>
        <p:spPr>
          <a:xfrm rot="19249446">
            <a:off x="3754516" y="5968617"/>
            <a:ext cx="716288" cy="973482"/>
          </a:xfrm>
          <a:prstGeom prst="rightArrow">
            <a:avLst>
              <a:gd name="adj1" fmla="val 43654"/>
              <a:gd name="adj2" fmla="val 6297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4862375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00" name="Shape 300"/>
          <p:cNvSpPr/>
          <p:nvPr/>
        </p:nvSpPr>
        <p:spPr>
          <a:xfrm rot="19249446">
            <a:off x="5699874" y="4881055"/>
            <a:ext cx="716288" cy="973483"/>
          </a:xfrm>
          <a:prstGeom prst="rightArrow">
            <a:avLst>
              <a:gd name="adj1" fmla="val 43654"/>
              <a:gd name="adj2" fmla="val 6297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4862375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grpSp>
        <p:nvGrpSpPr>
          <p:cNvPr id="303" name="Group 303"/>
          <p:cNvGrpSpPr/>
          <p:nvPr/>
        </p:nvGrpSpPr>
        <p:grpSpPr>
          <a:xfrm>
            <a:off x="10438165" y="7925110"/>
            <a:ext cx="1894963" cy="482602"/>
            <a:chOff x="0" y="0"/>
            <a:chExt cx="1894962" cy="482601"/>
          </a:xfrm>
        </p:grpSpPr>
        <p:sp>
          <p:nvSpPr>
            <p:cNvPr id="301" name="Shape 301"/>
            <p:cNvSpPr/>
            <p:nvPr/>
          </p:nvSpPr>
          <p:spPr>
            <a:xfrm>
              <a:off x="0" y="0"/>
              <a:ext cx="1894963" cy="482602"/>
            </a:xfrm>
            <a:prstGeom prst="roundRect">
              <a:avLst>
                <a:gd name="adj" fmla="val 32117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17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45397" y="44450"/>
              <a:ext cx="1804168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17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normalização</a:t>
              </a:r>
            </a:p>
          </p:txBody>
        </p:sp>
      </p:grpSp>
      <p:grpSp>
        <p:nvGrpSpPr>
          <p:cNvPr id="306" name="Group 306"/>
          <p:cNvGrpSpPr/>
          <p:nvPr/>
        </p:nvGrpSpPr>
        <p:grpSpPr>
          <a:xfrm>
            <a:off x="10438165" y="7373670"/>
            <a:ext cx="1894963" cy="482602"/>
            <a:chOff x="0" y="0"/>
            <a:chExt cx="1894962" cy="482601"/>
          </a:xfrm>
        </p:grpSpPr>
        <p:sp>
          <p:nvSpPr>
            <p:cNvPr id="304" name="Shape 304"/>
            <p:cNvSpPr/>
            <p:nvPr/>
          </p:nvSpPr>
          <p:spPr>
            <a:xfrm>
              <a:off x="0" y="0"/>
              <a:ext cx="1894963" cy="482602"/>
            </a:xfrm>
            <a:prstGeom prst="roundRect">
              <a:avLst>
                <a:gd name="adj" fmla="val 32117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16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05" name="Shape 305"/>
            <p:cNvSpPr/>
            <p:nvPr/>
          </p:nvSpPr>
          <p:spPr>
            <a:xfrm>
              <a:off x="45397" y="50800"/>
              <a:ext cx="180416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16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regularização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10438165" y="6817546"/>
            <a:ext cx="1894963" cy="482602"/>
            <a:chOff x="0" y="0"/>
            <a:chExt cx="1894962" cy="482601"/>
          </a:xfrm>
        </p:grpSpPr>
        <p:sp>
          <p:nvSpPr>
            <p:cNvPr id="307" name="Shape 307"/>
            <p:cNvSpPr/>
            <p:nvPr/>
          </p:nvSpPr>
          <p:spPr>
            <a:xfrm>
              <a:off x="0" y="0"/>
              <a:ext cx="1894963" cy="482602"/>
            </a:xfrm>
            <a:prstGeom prst="roundRect">
              <a:avLst>
                <a:gd name="adj" fmla="val 32117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17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45397" y="44450"/>
              <a:ext cx="1804168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17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redução dim.</a:t>
              </a:r>
            </a:p>
          </p:txBody>
        </p:sp>
      </p:grpSp>
      <p:grpSp>
        <p:nvGrpSpPr>
          <p:cNvPr id="312" name="Group 312"/>
          <p:cNvGrpSpPr/>
          <p:nvPr/>
        </p:nvGrpSpPr>
        <p:grpSpPr>
          <a:xfrm>
            <a:off x="10451513" y="718388"/>
            <a:ext cx="2098045" cy="1234300"/>
            <a:chOff x="0" y="0"/>
            <a:chExt cx="2098043" cy="1234298"/>
          </a:xfrm>
        </p:grpSpPr>
        <p:sp>
          <p:nvSpPr>
            <p:cNvPr id="310" name="Shape 310"/>
            <p:cNvSpPr/>
            <p:nvPr/>
          </p:nvSpPr>
          <p:spPr>
            <a:xfrm>
              <a:off x="0" y="0"/>
              <a:ext cx="2098044" cy="1234299"/>
            </a:xfrm>
            <a:prstGeom prst="roundRect">
              <a:avLst>
                <a:gd name="adj" fmla="val 17833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4468" y="305998"/>
              <a:ext cx="1969107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predição</a:t>
              </a:r>
            </a:p>
          </p:txBody>
        </p:sp>
      </p:grpSp>
      <p:sp>
        <p:nvSpPr>
          <p:cNvPr id="313" name="Shape 313"/>
          <p:cNvSpPr/>
          <p:nvPr/>
        </p:nvSpPr>
        <p:spPr>
          <a:xfrm rot="19249446">
            <a:off x="10189771" y="1467254"/>
            <a:ext cx="716288" cy="973483"/>
          </a:xfrm>
          <a:prstGeom prst="rightArrow">
            <a:avLst>
              <a:gd name="adj1" fmla="val 43654"/>
              <a:gd name="adj2" fmla="val 62978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4862375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14" name="Shape 314"/>
          <p:cNvSpPr/>
          <p:nvPr/>
        </p:nvSpPr>
        <p:spPr>
          <a:xfrm flipV="1">
            <a:off x="7279551" y="3396072"/>
            <a:ext cx="644651" cy="644651"/>
          </a:xfrm>
          <a:prstGeom prst="line">
            <a:avLst/>
          </a:prstGeom>
          <a:ln w="38100">
            <a:solidFill>
              <a:srgbClr val="575451">
                <a:alpha val="90000"/>
              </a:srgbClr>
            </a:solidFill>
            <a:miter lim="400000"/>
            <a:headEnd type="triangle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CUrso</a:t>
            </a:r>
          </a:p>
        </p:txBody>
      </p:sp>
      <p:sp>
        <p:nvSpPr>
          <p:cNvPr id="319" name="Shape 3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221741" defTabSz="566673">
              <a:spcBef>
                <a:spcPts val="1400"/>
              </a:spcBef>
              <a:buSzTx/>
              <a:buNone/>
              <a:defRPr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	•	Datas:  25/08; 01/09; 08/09; 15/09; 22/09; 29/09; 06/10; 13/10; 20/10; 27/10; 03/11</a:t>
            </a:r>
          </a:p>
          <a:p>
            <a:pPr lvl="1" marL="0" indent="221741" defTabSz="566673">
              <a:spcBef>
                <a:spcPts val="1400"/>
              </a:spcBef>
              <a:buSzTx/>
              <a:buNone/>
              <a:defRPr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	•	Local: Sala de Treinamento 3</a:t>
            </a:r>
          </a:p>
          <a:p>
            <a:pPr lvl="1" marL="0" indent="221741" defTabSz="566673">
              <a:spcBef>
                <a:spcPts val="1400"/>
              </a:spcBef>
              <a:buSzTx/>
              <a:buNone/>
              <a:defRPr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	•	Horário: 18h00 às 20h00</a:t>
            </a:r>
          </a:p>
          <a:p>
            <a:pPr lvl="1" marL="0" indent="221741" defTabSz="566673">
              <a:spcBef>
                <a:spcPts val="1400"/>
              </a:spcBef>
              <a:buSzTx/>
              <a:buNone/>
              <a:defRPr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	•	</a:t>
            </a:r>
            <a:r>
              <a:rPr b="1"/>
              <a:t>Conteúdo:</a:t>
            </a:r>
            <a:endParaRPr b="1"/>
          </a:p>
          <a:p>
            <a:pPr lvl="2" marL="1137795" indent="-275466" defTabSz="566673">
              <a:spcBef>
                <a:spcPts val="1400"/>
              </a:spcBef>
              <a:buFont typeface="Courier"/>
              <a:buChar char="➡"/>
              <a:defRPr b="1"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Introdução a Data Science</a:t>
            </a:r>
          </a:p>
          <a:p>
            <a:pPr lvl="2" marL="1137795" indent="-275466" defTabSz="566673">
              <a:spcBef>
                <a:spcPts val="1400"/>
              </a:spcBef>
              <a:buFont typeface="Courier"/>
              <a:buChar char="➡"/>
              <a:defRPr b="1"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Pandas</a:t>
            </a:r>
          </a:p>
          <a:p>
            <a:pPr lvl="2" marL="1137795" indent="-275466" defTabSz="566673">
              <a:spcBef>
                <a:spcPts val="1400"/>
              </a:spcBef>
              <a:buFont typeface="Courier"/>
              <a:buChar char="➡"/>
              <a:defRPr b="1"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Manipulando os dados I e II</a:t>
            </a:r>
          </a:p>
          <a:p>
            <a:pPr lvl="2" marL="1137795" indent="-275466" defTabSz="566673">
              <a:spcBef>
                <a:spcPts val="1400"/>
              </a:spcBef>
              <a:buFont typeface="Courier"/>
              <a:buChar char="➡"/>
              <a:defRPr b="1"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Numpy</a:t>
            </a:r>
          </a:p>
          <a:p>
            <a:pPr lvl="2" marL="1137795" indent="-275466" defTabSz="566673">
              <a:spcBef>
                <a:spcPts val="1400"/>
              </a:spcBef>
              <a:buFont typeface="Courier"/>
              <a:buChar char="➡"/>
              <a:defRPr b="1"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Visualização</a:t>
            </a:r>
          </a:p>
          <a:p>
            <a:pPr lvl="2" marL="1137795" indent="-275466" defTabSz="566673">
              <a:spcBef>
                <a:spcPts val="1400"/>
              </a:spcBef>
              <a:buFont typeface="Courier"/>
              <a:buChar char="➡"/>
              <a:defRPr b="1"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Machine Learning I</a:t>
            </a:r>
          </a:p>
          <a:p>
            <a:pPr lvl="2" marL="1137795" indent="-275466" defTabSz="566673">
              <a:spcBef>
                <a:spcPts val="1400"/>
              </a:spcBef>
              <a:buFont typeface="Courier"/>
              <a:buChar char="➡"/>
              <a:defRPr b="1" sz="2200">
                <a:effectLst>
                  <a:outerShdw sx="100000" sy="100000" kx="0" ky="0" algn="b" rotWithShape="0" blurRad="25400" dist="24638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Exemplos práticos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2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13500" y="1016000"/>
            <a:ext cx="5702300" cy="7734300"/>
          </a:xfrm>
          <a:prstGeom prst="rect">
            <a:avLst/>
          </a:prstGeom>
        </p:spPr>
      </p:pic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Mão NA MASSA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INSTALAÇÃO ANACONDA</a:t>
            </a: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900" u="sng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https://www.continuum.io/downloads#_macosx</a:t>
            </a:r>
          </a:p>
          <a:p>
            <a:pPr marL="0" indent="0">
              <a:buSzTx/>
              <a:buNone/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IMPORTANTE: escolher ver 2.7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COISAS DE PYTHON…</a:t>
            </a:r>
          </a:p>
        </p:txBody>
      </p:sp>
      <p:sp>
        <p:nvSpPr>
          <p:cNvPr id="328" name="Shape 3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8681" indent="-318681" defTabSz="519937">
              <a:spcBef>
                <a:spcPts val="2800"/>
              </a:spcBef>
              <a:defRPr sz="25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características</a:t>
            </a:r>
          </a:p>
          <a:p>
            <a:pPr marL="318681" indent="-318681" defTabSz="519937">
              <a:spcBef>
                <a:spcPts val="2800"/>
              </a:spcBef>
              <a:defRPr sz="25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tipos</a:t>
            </a:r>
          </a:p>
          <a:p>
            <a:pPr marL="318681" indent="-318681" defTabSz="519937">
              <a:spcBef>
                <a:spcPts val="2800"/>
              </a:spcBef>
              <a:defRPr sz="25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funções e classes</a:t>
            </a:r>
          </a:p>
          <a:p>
            <a:pPr marL="318681" indent="-318681" defTabSz="519937">
              <a:spcBef>
                <a:spcPts val="2800"/>
              </a:spcBef>
              <a:defRPr sz="25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principais estruturas</a:t>
            </a:r>
          </a:p>
          <a:p>
            <a:pPr marL="318681" indent="-318681" defTabSz="519937">
              <a:spcBef>
                <a:spcPts val="2800"/>
              </a:spcBef>
              <a:defRPr sz="25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macetes:</a:t>
            </a:r>
          </a:p>
          <a:p>
            <a:pPr lvl="1" marL="714286" indent="-318681" defTabSz="519937">
              <a:spcBef>
                <a:spcPts val="1300"/>
              </a:spcBef>
              <a:buFont typeface="Courier"/>
              <a:defRPr sz="20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list comprehension e dict comprehension</a:t>
            </a:r>
          </a:p>
          <a:p>
            <a:pPr lvl="1" marL="714286" indent="-318681" defTabSz="519937">
              <a:spcBef>
                <a:spcPts val="1300"/>
              </a:spcBef>
              <a:buFont typeface="Courier"/>
              <a:defRPr sz="20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generators</a:t>
            </a:r>
          </a:p>
          <a:p>
            <a:pPr lvl="1" marL="714286" indent="-318681" defTabSz="519937">
              <a:spcBef>
                <a:spcPts val="1300"/>
              </a:spcBef>
              <a:buFont typeface="Courier"/>
              <a:defRPr sz="20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lambda</a:t>
            </a:r>
          </a:p>
          <a:p>
            <a:pPr lvl="1" marL="714286" indent="-318681" defTabSz="519937">
              <a:spcBef>
                <a:spcPts val="1300"/>
              </a:spcBef>
              <a:buFont typeface="Courier"/>
              <a:defRPr sz="20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sintaxes compactas e úteis</a:t>
            </a:r>
          </a:p>
          <a:p>
            <a:pPr lvl="1" marL="714286" indent="-318681" defTabSz="519937">
              <a:spcBef>
                <a:spcPts val="1300"/>
              </a:spcBef>
              <a:buFont typeface="Courier"/>
              <a:defRPr sz="2000">
                <a:effectLst>
                  <a:outerShdw sx="100000" sy="100000" kx="0" ky="0" algn="b" rotWithShape="0" blurRad="25400" dist="22606" dir="5520000">
                    <a:srgbClr val="FFFFFF">
                      <a:alpha val="71999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medindo tempo de execução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Por que machine learning?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QUANTAS VARIAVEIS CONSEGUIMOS PROCESSAR?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3?</a:t>
            </a:r>
          </a:p>
          <a:p>
            <a:pPr/>
            <a:r>
              <a:t>4?</a:t>
            </a:r>
          </a:p>
          <a:p>
            <a:pPr/>
            <a:r>
              <a:t>10?</a:t>
            </a:r>
          </a:p>
          <a:p>
            <a:pPr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https://www.psychologicalscience.org/pdf/ps/mind_variables.pdf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300"/>
            </a:lvl1pPr>
          </a:lstStyle>
          <a:p>
            <a:pPr/>
            <a:r>
              <a:t>APRENDIZAgem DE MÁQUINA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8069" indent="-358069"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Através de dados reais</a:t>
            </a:r>
          </a:p>
          <a:p>
            <a:pPr marL="358069" indent="-358069"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a máquina (computador) entende os padrões…</a:t>
            </a:r>
          </a:p>
          <a:p>
            <a:pPr marL="358069" indent="-358069"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…e ajuda a predizer um resultado </a:t>
            </a:r>
            <a:br/>
            <a:r>
              <a:t>(classe ou valor numérico)</a:t>
            </a:r>
          </a:p>
          <a:p>
            <a:pPr marL="358069" indent="-358069">
              <a:defRPr sz="2900">
                <a:latin typeface="Courier"/>
                <a:ea typeface="Courier"/>
                <a:cs typeface="Courier"/>
                <a:sym typeface="Courier"/>
              </a:defRPr>
            </a:pPr>
            <a:r>
              <a:t>predição é usada para tomada de uma decisão de negócios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BLAZING THE TRAIL FROM DATA TO</a:t>
            </a:r>
            <a:endParaRPr spc="353"/>
          </a:p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INSIGHT TO ACTION</a:t>
            </a:r>
          </a:p>
        </p:txBody>
      </p:sp>
      <p:pic>
        <p:nvPicPr>
          <p:cNvPr id="174" name="image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8571"/>
          <a:stretch>
            <a:fillRect/>
          </a:stretch>
        </p:blipFill>
        <p:spPr>
          <a:xfrm>
            <a:off x="2076288" y="2373330"/>
            <a:ext cx="8982860" cy="7141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BLAZING THE TRAIL FROM DATA TO</a:t>
            </a:r>
            <a:endParaRPr spc="353"/>
          </a:p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INSIGHT TO ACTION</a:t>
            </a:r>
          </a:p>
        </p:txBody>
      </p:sp>
      <p:pic>
        <p:nvPicPr>
          <p:cNvPr id="17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750" y="3013349"/>
            <a:ext cx="10401300" cy="4711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BLAZING THE TRAIL FROM DATA TO</a:t>
            </a:r>
            <a:endParaRPr spc="353"/>
          </a:p>
          <a:p>
            <a:pPr defTabSz="537462">
              <a:defRPr spc="300" sz="4400">
                <a:effectLst>
                  <a:outerShdw sx="100000" sy="100000" kx="0" ky="0" algn="b" rotWithShape="0" blurRad="25400" dist="23368" dir="5520000">
                    <a:srgbClr val="FFFFFF">
                      <a:alpha val="72000"/>
                    </a:srgbClr>
                  </a:outerShdw>
                </a:effectLst>
              </a:defRPr>
            </a:pPr>
            <a:r>
              <a:t>INSIGHT TO ACTION</a:t>
            </a:r>
          </a:p>
        </p:txBody>
      </p:sp>
      <p:pic>
        <p:nvPicPr>
          <p:cNvPr id="18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777" y="3124200"/>
            <a:ext cx="10668001" cy="492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A7A7A7"/>
      </a:dk2>
      <a:lt2>
        <a:srgbClr val="535353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2455E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2455E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